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7" r:id="rId1"/>
  </p:sldMasterIdLst>
  <p:notesMasterIdLst>
    <p:notesMasterId r:id="rId3"/>
  </p:notesMasterIdLst>
  <p:sldIdLst>
    <p:sldId id="294" r:id="rId2"/>
  </p:sldIdLst>
  <p:sldSz cx="9144000" cy="6858000" type="screen4x3"/>
  <p:notesSz cx="7010400" cy="9296400"/>
  <p:defaultTextStyle>
    <a:defPPr>
      <a:defRPr lang="es-P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1023" autoAdjust="0"/>
  </p:normalViewPr>
  <p:slideViewPr>
    <p:cSldViewPr>
      <p:cViewPr varScale="1">
        <p:scale>
          <a:sx n="78" d="100"/>
          <a:sy n="78" d="100"/>
        </p:scale>
        <p:origin x="60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PY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AA6FF84-F14C-4CE9-9257-CAE20974EDA9}" type="datetimeFigureOut">
              <a:rPr lang="es-PY" smtClean="0"/>
              <a:pPr/>
              <a:t>23/06/2020</a:t>
            </a:fld>
            <a:endParaRPr lang="es-PY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PY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P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FBB1639-11B8-49EF-8395-0C219A1DD067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621028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54DC-C00E-4FB6-9661-F0C3ABF1E299}" type="datetimeFigureOut">
              <a:rPr lang="es-PY" smtClean="0"/>
              <a:pPr/>
              <a:t>23/06/2020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EC879-7143-4023-A9DB-86D514305868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4210525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54DC-C00E-4FB6-9661-F0C3ABF1E299}" type="datetimeFigureOut">
              <a:rPr lang="es-PY" smtClean="0"/>
              <a:pPr/>
              <a:t>23/06/2020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EC879-7143-4023-A9DB-86D514305868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301642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54DC-C00E-4FB6-9661-F0C3ABF1E299}" type="datetimeFigureOut">
              <a:rPr lang="es-PY" smtClean="0"/>
              <a:pPr/>
              <a:t>23/06/2020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EC879-7143-4023-A9DB-86D514305868}" type="slidenum">
              <a:rPr lang="es-PY" smtClean="0"/>
              <a:pPr/>
              <a:t>‹Nº›</a:t>
            </a:fld>
            <a:endParaRPr lang="es-PY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90241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54DC-C00E-4FB6-9661-F0C3ABF1E299}" type="datetimeFigureOut">
              <a:rPr lang="es-PY" smtClean="0"/>
              <a:pPr/>
              <a:t>23/06/2020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EC879-7143-4023-A9DB-86D514305868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4827703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54DC-C00E-4FB6-9661-F0C3ABF1E299}" type="datetimeFigureOut">
              <a:rPr lang="es-PY" smtClean="0"/>
              <a:pPr/>
              <a:t>23/06/2020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EC879-7143-4023-A9DB-86D514305868}" type="slidenum">
              <a:rPr lang="es-PY" smtClean="0"/>
              <a:pPr/>
              <a:t>‹Nº›</a:t>
            </a:fld>
            <a:endParaRPr lang="es-PY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95353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54DC-C00E-4FB6-9661-F0C3ABF1E299}" type="datetimeFigureOut">
              <a:rPr lang="es-PY" smtClean="0"/>
              <a:pPr/>
              <a:t>23/06/2020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EC879-7143-4023-A9DB-86D514305868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335847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54DC-C00E-4FB6-9661-F0C3ABF1E299}" type="datetimeFigureOut">
              <a:rPr lang="es-PY" smtClean="0"/>
              <a:pPr/>
              <a:t>23/06/2020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EC879-7143-4023-A9DB-86D514305868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4588556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54DC-C00E-4FB6-9661-F0C3ABF1E299}" type="datetimeFigureOut">
              <a:rPr lang="es-PY" smtClean="0"/>
              <a:pPr/>
              <a:t>23/06/2020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EC879-7143-4023-A9DB-86D514305868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309881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54DC-C00E-4FB6-9661-F0C3ABF1E299}" type="datetimeFigureOut">
              <a:rPr lang="es-PY" smtClean="0"/>
              <a:pPr/>
              <a:t>23/06/2020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EC879-7143-4023-A9DB-86D514305868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929022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54DC-C00E-4FB6-9661-F0C3ABF1E299}" type="datetimeFigureOut">
              <a:rPr lang="es-PY" smtClean="0"/>
              <a:pPr/>
              <a:t>23/06/2020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EC879-7143-4023-A9DB-86D514305868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35871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54DC-C00E-4FB6-9661-F0C3ABF1E299}" type="datetimeFigureOut">
              <a:rPr lang="es-PY" smtClean="0"/>
              <a:pPr/>
              <a:t>23/06/2020</a:t>
            </a:fld>
            <a:endParaRPr lang="es-P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EC879-7143-4023-A9DB-86D514305868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95052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54DC-C00E-4FB6-9661-F0C3ABF1E299}" type="datetimeFigureOut">
              <a:rPr lang="es-PY" smtClean="0"/>
              <a:pPr/>
              <a:t>23/06/2020</a:t>
            </a:fld>
            <a:endParaRPr lang="es-P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EC879-7143-4023-A9DB-86D514305868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420654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54DC-C00E-4FB6-9661-F0C3ABF1E299}" type="datetimeFigureOut">
              <a:rPr lang="es-PY" smtClean="0"/>
              <a:pPr/>
              <a:t>23/06/2020</a:t>
            </a:fld>
            <a:endParaRPr lang="es-P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EC879-7143-4023-A9DB-86D514305868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07175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54DC-C00E-4FB6-9661-F0C3ABF1E299}" type="datetimeFigureOut">
              <a:rPr lang="es-PY" smtClean="0"/>
              <a:pPr/>
              <a:t>23/06/2020</a:t>
            </a:fld>
            <a:endParaRPr lang="es-P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EC879-7143-4023-A9DB-86D514305868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4181312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54DC-C00E-4FB6-9661-F0C3ABF1E299}" type="datetimeFigureOut">
              <a:rPr lang="es-PY" smtClean="0"/>
              <a:pPr/>
              <a:t>23/06/2020</a:t>
            </a:fld>
            <a:endParaRPr lang="es-P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EC879-7143-4023-A9DB-86D514305868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988138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54DC-C00E-4FB6-9661-F0C3ABF1E299}" type="datetimeFigureOut">
              <a:rPr lang="es-PY" smtClean="0"/>
              <a:pPr/>
              <a:t>23/06/2020</a:t>
            </a:fld>
            <a:endParaRPr lang="es-P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EC879-7143-4023-A9DB-86D514305868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594702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254DC-C00E-4FB6-9661-F0C3ABF1E299}" type="datetimeFigureOut">
              <a:rPr lang="es-PY" smtClean="0"/>
              <a:pPr/>
              <a:t>23/06/2020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7CEC879-7143-4023-A9DB-86D514305868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307731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8" r:id="rId1"/>
    <p:sldLayoutId id="2147484099" r:id="rId2"/>
    <p:sldLayoutId id="2147484100" r:id="rId3"/>
    <p:sldLayoutId id="2147484101" r:id="rId4"/>
    <p:sldLayoutId id="2147484102" r:id="rId5"/>
    <p:sldLayoutId id="2147484103" r:id="rId6"/>
    <p:sldLayoutId id="2147484104" r:id="rId7"/>
    <p:sldLayoutId id="2147484105" r:id="rId8"/>
    <p:sldLayoutId id="2147484106" r:id="rId9"/>
    <p:sldLayoutId id="2147484107" r:id="rId10"/>
    <p:sldLayoutId id="2147484108" r:id="rId11"/>
    <p:sldLayoutId id="2147484109" r:id="rId12"/>
    <p:sldLayoutId id="2147484110" r:id="rId13"/>
    <p:sldLayoutId id="2147484111" r:id="rId14"/>
    <p:sldLayoutId id="2147484112" r:id="rId15"/>
    <p:sldLayoutId id="214748411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67668"/>
            <a:ext cx="8640960" cy="657904"/>
          </a:xfrm>
        </p:spPr>
        <p:txBody>
          <a:bodyPr>
            <a:normAutofit/>
          </a:bodyPr>
          <a:lstStyle/>
          <a:p>
            <a:r>
              <a:rPr lang="es-ES" sz="1600" b="1" i="1" u="sng" smtClean="0">
                <a:solidFill>
                  <a:schemeClr val="tx1"/>
                </a:solidFill>
              </a:rPr>
              <a:t>ANEXO VII - FLUJOGRAMA </a:t>
            </a:r>
            <a:r>
              <a:rPr lang="es-ES" sz="1600" b="1" i="1" u="sng" dirty="0" smtClean="0">
                <a:solidFill>
                  <a:schemeClr val="tx1"/>
                </a:solidFill>
              </a:rPr>
              <a:t>NOTIFICACION SANITARIA OBLIGATORIA</a:t>
            </a:r>
            <a:br>
              <a:rPr lang="es-ES" sz="1600" b="1" i="1" u="sng" dirty="0" smtClean="0">
                <a:solidFill>
                  <a:schemeClr val="tx1"/>
                </a:solidFill>
              </a:rPr>
            </a:br>
            <a:r>
              <a:rPr lang="es-ES" sz="1600" b="1" i="1" u="sng" dirty="0" smtClean="0">
                <a:solidFill>
                  <a:schemeClr val="tx1"/>
                </a:solidFill>
              </a:rPr>
              <a:t>COSMETICOS GRADO 1</a:t>
            </a:r>
            <a:endParaRPr lang="es-PY" sz="1600" dirty="0">
              <a:solidFill>
                <a:schemeClr val="tx1"/>
              </a:solidFill>
            </a:endParaRPr>
          </a:p>
        </p:txBody>
      </p:sp>
      <p:sp>
        <p:nvSpPr>
          <p:cNvPr id="4" name="Oval 2"/>
          <p:cNvSpPr>
            <a:spLocks noChangeArrowheads="1"/>
          </p:cNvSpPr>
          <p:nvPr/>
        </p:nvSpPr>
        <p:spPr bwMode="auto">
          <a:xfrm>
            <a:off x="44675" y="1298336"/>
            <a:ext cx="4050243" cy="641299"/>
          </a:xfrm>
          <a:prstGeom prst="ellipse">
            <a:avLst/>
          </a:prstGeom>
          <a:solidFill>
            <a:srgbClr val="4F81BD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ES" sz="1400" b="1" dirty="0" smtClean="0"/>
              <a:t>PERCEPTORIA</a:t>
            </a:r>
            <a:endParaRPr lang="es-PY" sz="1400" b="1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76763" y="2164462"/>
            <a:ext cx="3186066" cy="40221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PY" sz="1200" b="1" dirty="0" smtClean="0"/>
              <a:t>PAGO DEL ARANCEL CORRESPONDIENTE Y SE GENERA UNA MESA DE ENTRADA</a:t>
            </a:r>
            <a:endParaRPr lang="es-PY" sz="1200" b="1" dirty="0"/>
          </a:p>
        </p:txBody>
      </p:sp>
      <p:sp>
        <p:nvSpPr>
          <p:cNvPr id="12" name="Oval 5"/>
          <p:cNvSpPr>
            <a:spLocks noChangeArrowheads="1"/>
          </p:cNvSpPr>
          <p:nvPr/>
        </p:nvSpPr>
        <p:spPr bwMode="auto">
          <a:xfrm>
            <a:off x="476763" y="2694107"/>
            <a:ext cx="2952328" cy="676767"/>
          </a:xfrm>
          <a:prstGeom prst="ellipse">
            <a:avLst/>
          </a:prstGeom>
          <a:solidFill>
            <a:srgbClr val="4F81BD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ES" sz="1400" b="1" dirty="0" smtClean="0"/>
              <a:t>REGISTROS</a:t>
            </a:r>
          </a:p>
          <a:p>
            <a:pPr algn="ctr"/>
            <a:r>
              <a:rPr lang="es-ES" sz="1400" b="1" dirty="0" smtClean="0"/>
              <a:t>SECCION COSMETICOS</a:t>
            </a:r>
            <a:endParaRPr lang="es-PY" sz="1400" b="1" dirty="0"/>
          </a:p>
        </p:txBody>
      </p:sp>
      <p:sp>
        <p:nvSpPr>
          <p:cNvPr id="16" name="Oval 5"/>
          <p:cNvSpPr>
            <a:spLocks noChangeArrowheads="1"/>
          </p:cNvSpPr>
          <p:nvPr/>
        </p:nvSpPr>
        <p:spPr bwMode="auto">
          <a:xfrm>
            <a:off x="-54578" y="4552268"/>
            <a:ext cx="4176463" cy="615373"/>
          </a:xfrm>
          <a:prstGeom prst="ellipse">
            <a:avLst/>
          </a:prstGeom>
          <a:solidFill>
            <a:srgbClr val="4F81BD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ES" sz="1200" b="1" dirty="0" smtClean="0"/>
              <a:t>DEPARTAMENTO DE EMISION DE CERTIFICADOS</a:t>
            </a:r>
            <a:endParaRPr lang="es-PY" sz="1200" b="1" dirty="0"/>
          </a:p>
        </p:txBody>
      </p:sp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471302" y="5347574"/>
            <a:ext cx="3214401" cy="3792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PY" sz="1200" b="1" dirty="0" smtClean="0"/>
              <a:t>SE CONFECCIONA LA CONSTANCIA DE NSO</a:t>
            </a:r>
            <a:endParaRPr lang="es-PY" sz="1200" b="1" dirty="0"/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673388" y="820127"/>
            <a:ext cx="2952558" cy="3834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PY" sz="1100" b="1" dirty="0" smtClean="0"/>
              <a:t>PRESENTACION DEL EXPEDIENTE</a:t>
            </a:r>
          </a:p>
          <a:p>
            <a:pPr algn="ctr"/>
            <a:r>
              <a:rPr lang="es-PY" sz="1100" b="1" dirty="0" smtClean="0"/>
              <a:t>COSMETICOS GRADO 1 NSO</a:t>
            </a:r>
          </a:p>
          <a:p>
            <a:pPr algn="ctr"/>
            <a:r>
              <a:rPr lang="es-PY" sz="1100" b="1" dirty="0" smtClean="0"/>
              <a:t> </a:t>
            </a:r>
          </a:p>
          <a:p>
            <a:endParaRPr lang="es-PY" sz="1100" dirty="0" smtClean="0"/>
          </a:p>
          <a:p>
            <a:endParaRPr lang="es-PY" dirty="0"/>
          </a:p>
        </p:txBody>
      </p:sp>
      <p:sp>
        <p:nvSpPr>
          <p:cNvPr id="21" name="Oval 5"/>
          <p:cNvSpPr>
            <a:spLocks noChangeArrowheads="1"/>
          </p:cNvSpPr>
          <p:nvPr/>
        </p:nvSpPr>
        <p:spPr bwMode="auto">
          <a:xfrm>
            <a:off x="1142124" y="5776124"/>
            <a:ext cx="1621604" cy="547308"/>
          </a:xfrm>
          <a:prstGeom prst="ellipse">
            <a:avLst/>
          </a:prstGeom>
          <a:solidFill>
            <a:srgbClr val="4F81BD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ES" sz="1200" b="1" dirty="0"/>
              <a:t>DIRECCION </a:t>
            </a:r>
            <a:r>
              <a:rPr lang="es-ES" sz="1200" b="1" dirty="0" smtClean="0"/>
              <a:t>DE REGISTRO</a:t>
            </a:r>
            <a:endParaRPr lang="es-PY" sz="1200" b="1" dirty="0"/>
          </a:p>
        </p:txBody>
      </p: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63350" y="6530243"/>
            <a:ext cx="3779151" cy="29137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PY" sz="1200" b="1" dirty="0" smtClean="0"/>
              <a:t>SE FIRMA LA CONSTANCIA DE NSO</a:t>
            </a:r>
            <a:endParaRPr lang="es-PY" sz="1200" b="1" dirty="0"/>
          </a:p>
        </p:txBody>
      </p:sp>
      <p:cxnSp>
        <p:nvCxnSpPr>
          <p:cNvPr id="1026" name="AutoShape 2"/>
          <p:cNvCxnSpPr>
            <a:cxnSpLocks noChangeShapeType="1"/>
            <a:stCxn id="23" idx="2"/>
          </p:cNvCxnSpPr>
          <p:nvPr/>
        </p:nvCxnSpPr>
        <p:spPr bwMode="auto">
          <a:xfrm flipH="1" flipV="1">
            <a:off x="3814455" y="3733313"/>
            <a:ext cx="1885721" cy="610485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Rectangle 6"/>
          <p:cNvSpPr>
            <a:spLocks noChangeArrowheads="1"/>
          </p:cNvSpPr>
          <p:nvPr/>
        </p:nvSpPr>
        <p:spPr bwMode="auto">
          <a:xfrm>
            <a:off x="359894" y="3590908"/>
            <a:ext cx="3186066" cy="40221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PY" sz="1200" b="1" dirty="0" smtClean="0"/>
              <a:t>SE HACE LA VERIFICACION DE FORMA</a:t>
            </a:r>
            <a:endParaRPr lang="es-PY" sz="1200" b="1" dirty="0"/>
          </a:p>
        </p:txBody>
      </p:sp>
      <p:sp>
        <p:nvSpPr>
          <p:cNvPr id="23" name="Oval 2"/>
          <p:cNvSpPr>
            <a:spLocks noChangeArrowheads="1"/>
          </p:cNvSpPr>
          <p:nvPr/>
        </p:nvSpPr>
        <p:spPr bwMode="auto">
          <a:xfrm>
            <a:off x="5700176" y="3897441"/>
            <a:ext cx="1966797" cy="892713"/>
          </a:xfrm>
          <a:prstGeom prst="ellipse">
            <a:avLst/>
          </a:prstGeom>
          <a:solidFill>
            <a:srgbClr val="4F81BD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ES" sz="1400" b="1" dirty="0" smtClean="0"/>
              <a:t>VENTANILLA DE ATENCION AL CLIENTE</a:t>
            </a:r>
            <a:endParaRPr lang="es-PY" sz="1400" b="1" dirty="0"/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5863169" y="5551965"/>
            <a:ext cx="1594126" cy="48831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PY" sz="1200" b="1" dirty="0" smtClean="0"/>
              <a:t>PARA RETIRAR CONSTANCIA NSO</a:t>
            </a:r>
            <a:endParaRPr lang="es-PY" sz="1200" b="1" dirty="0"/>
          </a:p>
        </p:txBody>
      </p:sp>
      <p:sp>
        <p:nvSpPr>
          <p:cNvPr id="26" name="Rectangle 6"/>
          <p:cNvSpPr>
            <a:spLocks noChangeArrowheads="1"/>
          </p:cNvSpPr>
          <p:nvPr/>
        </p:nvSpPr>
        <p:spPr bwMode="auto">
          <a:xfrm>
            <a:off x="4460975" y="3980190"/>
            <a:ext cx="720081" cy="37508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PY" sz="1600" b="1" dirty="0" smtClean="0"/>
              <a:t>NO</a:t>
            </a:r>
            <a:endParaRPr lang="es-PY" sz="1600" b="1" dirty="0"/>
          </a:p>
        </p:txBody>
      </p:sp>
      <p:sp>
        <p:nvSpPr>
          <p:cNvPr id="27" name="Rectangle 6"/>
          <p:cNvSpPr>
            <a:spLocks noChangeArrowheads="1"/>
          </p:cNvSpPr>
          <p:nvPr/>
        </p:nvSpPr>
        <p:spPr bwMode="auto">
          <a:xfrm>
            <a:off x="1592886" y="4107811"/>
            <a:ext cx="720081" cy="37508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PY" sz="1600" b="1" dirty="0" smtClean="0"/>
              <a:t>SI</a:t>
            </a:r>
            <a:endParaRPr lang="es-PY" sz="1600" b="1" dirty="0"/>
          </a:p>
        </p:txBody>
      </p:sp>
      <p:sp>
        <p:nvSpPr>
          <p:cNvPr id="28" name="Rectangle 6"/>
          <p:cNvSpPr>
            <a:spLocks noChangeArrowheads="1"/>
          </p:cNvSpPr>
          <p:nvPr/>
        </p:nvSpPr>
        <p:spPr bwMode="auto">
          <a:xfrm>
            <a:off x="5693718" y="2958079"/>
            <a:ext cx="1953739" cy="8255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PY" sz="1100" b="1" dirty="0" smtClean="0"/>
              <a:t>TIENE 60 DIAS HABILES PARA QUE SU CONSTANCIA PASE A REGISTRO SANITARIO</a:t>
            </a:r>
            <a:endParaRPr lang="es-PY" sz="1100" b="1" dirty="0"/>
          </a:p>
        </p:txBody>
      </p:sp>
      <p:sp>
        <p:nvSpPr>
          <p:cNvPr id="29" name="Oval 2"/>
          <p:cNvSpPr>
            <a:spLocks noChangeArrowheads="1"/>
          </p:cNvSpPr>
          <p:nvPr/>
        </p:nvSpPr>
        <p:spPr bwMode="auto">
          <a:xfrm>
            <a:off x="5256076" y="1267872"/>
            <a:ext cx="2808312" cy="1298807"/>
          </a:xfrm>
          <a:prstGeom prst="ellipse">
            <a:avLst/>
          </a:prstGeom>
          <a:solidFill>
            <a:srgbClr val="4F81BD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ES" sz="1400" b="1" dirty="0" smtClean="0"/>
              <a:t>CERTIFICADO REGISTRO SANITARIO VALIDEZ 5 AÑOS CON LA FIRMA DE LA DIRECTORA</a:t>
            </a:r>
            <a:endParaRPr lang="es-PY" sz="1400" b="1" dirty="0"/>
          </a:p>
        </p:txBody>
      </p:sp>
      <p:cxnSp>
        <p:nvCxnSpPr>
          <p:cNvPr id="8" name="Conector recto de flecha 7"/>
          <p:cNvCxnSpPr/>
          <p:nvPr/>
        </p:nvCxnSpPr>
        <p:spPr>
          <a:xfrm flipH="1" flipV="1">
            <a:off x="6659844" y="4988491"/>
            <a:ext cx="388" cy="154175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Conector recto de flecha 29"/>
          <p:cNvCxnSpPr/>
          <p:nvPr/>
        </p:nvCxnSpPr>
        <p:spPr>
          <a:xfrm>
            <a:off x="4121885" y="6675932"/>
            <a:ext cx="2360197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1963</TotalTime>
  <Words>91</Words>
  <Application>Microsoft Office PowerPoint</Application>
  <PresentationFormat>Presentación en pantalla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Trebuchet MS</vt:lpstr>
      <vt:lpstr>Wingdings 3</vt:lpstr>
      <vt:lpstr>Faceta</vt:lpstr>
      <vt:lpstr>ANEXO VII - FLUJOGRAMA NOTIFICACION SANITARIA OBLIGATORIA COSMETICOS GRADO 1</vt:lpstr>
    </vt:vector>
  </TitlesOfParts>
  <Company>www.intercambiosvirtuales.org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Productos de higiene personal, cosméticos y perfumes.</dc:title>
  <dc:creator>www.intercambiosvirtuales.org</dc:creator>
  <cp:lastModifiedBy>user</cp:lastModifiedBy>
  <cp:revision>261</cp:revision>
  <cp:lastPrinted>2020-06-22T20:36:06Z</cp:lastPrinted>
  <dcterms:created xsi:type="dcterms:W3CDTF">2014-11-03T13:21:45Z</dcterms:created>
  <dcterms:modified xsi:type="dcterms:W3CDTF">2020-06-23T19:44:25Z</dcterms:modified>
</cp:coreProperties>
</file>